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9" r:id="rId3"/>
    <p:sldId id="261" r:id="rId4"/>
    <p:sldId id="269" r:id="rId5"/>
    <p:sldId id="268" r:id="rId6"/>
    <p:sldId id="267" r:id="rId7"/>
    <p:sldId id="266" r:id="rId8"/>
    <p:sldId id="276" r:id="rId9"/>
    <p:sldId id="265" r:id="rId10"/>
    <p:sldId id="264" r:id="rId11"/>
    <p:sldId id="263" r:id="rId12"/>
    <p:sldId id="273" r:id="rId13"/>
    <p:sldId id="272" r:id="rId14"/>
    <p:sldId id="271" r:id="rId15"/>
    <p:sldId id="274" r:id="rId16"/>
    <p:sldId id="27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33CC33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389" autoAdjust="0"/>
  </p:normalViewPr>
  <p:slideViewPr>
    <p:cSldViewPr>
      <p:cViewPr varScale="1">
        <p:scale>
          <a:sx n="63" d="100"/>
          <a:sy n="63" d="100"/>
        </p:scale>
        <p:origin x="159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540C8C-1FF0-4EF8-8B4D-974453842CBC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61D8E-9131-4D61-81B7-319390F0E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753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ব্যবস্থাপনার প্রাথমিক পর্যায়ে শিক্ষার্থীদের মনোযোগ আকর্ষণের উদ্দেশ্যে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 স্লাইডটি। সংশ্লিষ্ট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ছবিটি দ্বারা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পাঠের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প্রেক্ষাপট বোঝানো হয়েছে । স্বাগতম স্লাইডটি নিয়ে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 কোন প্রশ্ন না থাকলে  কোনো আলোচনা নয় 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61D8E-9131-4D61-81B7-319390F0E84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8180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 স্লাইডে আজকের পাঠের গুরুত্বপুর্ণ শব্দসমুহ  শিক্ষার্থীদের পুনরায় মনে করিয়ে দিতে পারেন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61D8E-9131-4D61-81B7-319390F0E84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316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স্লাইড দেখিয়ে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পাঠ শিরোনাম বের করতে সময় সর্বোচ্চ ৩ মি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।প্রশ্ন –চিত্রের পাতা দুটি কী একইরকম ? উঃ না । প্রথম চিত্রের পাতাটি স্বাভাবিক পাতা ,২য় চিত্রের পাতাটি  স্বাভাবিক পাতা নয় ,রূপান্তরিত পাতা  ।বিশেষ ক্ষেত্রে শিক্ষক শিক্ষার্থীদের সহায়তা করতে পারেন । 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61D8E-9131-4D61-81B7-319390F0E84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734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শ্রেণীকক্ষে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উপস্থাপনের সময় প্রয়োজন না হলে স্লাইডটি হাইড করে রাখা যেতে পারে 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71450" indent="-171450">
              <a:buFont typeface="Wingdings" pitchFamily="2" charset="2"/>
              <a:buChar char="§"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61D8E-9131-4D61-81B7-319390F0E84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636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উপস্থাপন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প্রয়োজনে বাস্তব নমূনা দেখাবেন এবং শিক্ষক শিক্ষার্থীদের সহায়তা করবেন ।   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61D8E-9131-4D61-81B7-319390F0E84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4279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এক্ষেত্রে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বাস্তব নমুনা  এনে দেখাতে পারেন ।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61D8E-9131-4D61-81B7-319390F0E84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621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এক্ষেত্রে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বাস্তব নমুনা  এনে দেখাতে পারেন ।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61D8E-9131-4D61-81B7-319390F0E84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4185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শিক্ষার্থীদের কাজ করার সর্বমোট সময় ২ মি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।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স্লাইডের ছকটি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শিক্ষক শিক্ষার্থীদের সরবরাহ করবেন ।শিক্ষক প্রয়োজনে পাঠ সংশ্লিষ্ট অন্য যেকোন কাজ দিতে পারেন । প্রতি দল থেকে যদি প্রত্যাশিত উত্তর না আসে তবে শিক্ষক বিষয়গুলো সম্পর্কে ধারণা দিবেন 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61D8E-9131-4D61-81B7-319390F0E84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389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bn-BD" baseline="0" dirty="0" smtClean="0"/>
              <a:t>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পাঠটি সম্পর্কে সার্বিকভাবে জানার জন্য মূল্যায়নের ব্যবস্থা করা যেতে পারে ।তবে শিক্ষক অন্য কোন যুক্তিযুক্ত উপায়ে মূল্যায়ন করতে পারেন 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61D8E-9131-4D61-81B7-319390F0E84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7138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কাজের বিষয়টিতে আজকের পাঠের অর্জিত শিখন দ্বারা শিক্ষার্থীরা যেন তাদের নিজ নিজ  সৃজনশীল প্রতিভার বিকাশ ঘটাতে পারে সে উদ্দেশ্যে  কাজ দেওয়া যেতে পারে ।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লক্ষ্য রাখবেন যেন শিক্ষার্থীরা বাড়ির কাজ খাতায় তুলে নেয় ।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61D8E-9131-4D61-81B7-319390F0E84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07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80975">
            <a:solidFill>
              <a:srgbClr val="CC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:\Users\User\Desktop\Quit.png">
            <a:hlinkClick r:id="" action="ppaction://hlinkshowjump?jump=endshow"/>
          </p:cNvPr>
          <p:cNvPicPr>
            <a:picLocks noChangeAspect="1" noChangeArrowheads="1"/>
          </p:cNvPicPr>
          <p:nvPr userDrawn="1"/>
        </p:nvPicPr>
        <p:blipFill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6400800"/>
            <a:ext cx="350837" cy="3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1.jpeg"/><Relationship Id="rId7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6.jpeg"/><Relationship Id="rId4" Type="http://schemas.openxmlformats.org/officeDocument/2006/relationships/image" Target="../media/image8.jpeg"/><Relationship Id="rId9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0650" cmpd="thickThin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" y="6492875"/>
            <a:ext cx="1676400" cy="365125"/>
          </a:xfrm>
        </p:spPr>
        <p:txBody>
          <a:bodyPr/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১৭-১০-২০১৪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86200" y="6356350"/>
            <a:ext cx="2133600" cy="365125"/>
          </a:xfrm>
        </p:spPr>
        <p:txBody>
          <a:bodyPr/>
          <a:lstStyle/>
          <a:p>
            <a:r>
              <a:rPr lang="as-IN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আফরোজা, রংপুর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356350"/>
            <a:ext cx="304800" cy="365125"/>
          </a:xfrm>
        </p:spPr>
        <p:txBody>
          <a:bodyPr/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45426" y="838200"/>
            <a:ext cx="2133600" cy="990600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দৃষ্টি আকর্ষণ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593271" y="2118263"/>
            <a:ext cx="8077200" cy="3915966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সম্মানিত শিক্ষকবৃন্দ  প্রতি স্লাইডের নিচে পাঠটি কিভাবে শ্রেণিকক্ষে উপস্থাপন করতে হবে তার প্রয়োজনীয় নির্দেশনা স্লাইডের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চে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Note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আকারে দেয়া আছে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পাঠটি উপস্থাপনের আগে পাঠ্যপুস্তকের সংশ্লিষ্ট পাঠের সাথে মিলিয়ে নিতে অনুরোধ করা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। </a:t>
            </a:r>
          </a:p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F</a:t>
            </a:r>
            <a:r>
              <a:rPr lang="en-US" sz="2000" dirty="0" smtClean="0">
                <a:latin typeface="Arial" pitchFamily="34" charset="0"/>
                <a:cs typeface="NikoshBAN" pitchFamily="2" charset="0"/>
              </a:rPr>
              <a:t>5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চেপে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উপস্থাপন শুরু করা যেতে পারে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তাহলে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Hide slide show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করবে না ।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পাশাপাশি আপনাদের নিজস্ব চিন্তা-চেতনা দ্বারা পাঠ উপস্থাপন </a:t>
            </a:r>
            <a:r>
              <a:rPr lang="bn-BD" sz="2800" dirty="0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আরও বেশ</a:t>
            </a:r>
            <a:r>
              <a:rPr lang="en-US" sz="2800" dirty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bn-BD" sz="2800" dirty="0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ফলপ্রসূ করতে পারবেন বলে আশা করছি </a:t>
            </a:r>
            <a:r>
              <a:rPr lang="bn-BD" sz="2800" dirty="0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77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752600" cy="365125"/>
          </a:xfrm>
        </p:spPr>
        <p:txBody>
          <a:bodyPr/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১৭-১০-২০১৪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91000" y="6356350"/>
            <a:ext cx="1828800" cy="365125"/>
          </a:xfrm>
        </p:spPr>
        <p:txBody>
          <a:bodyPr/>
          <a:lstStyle/>
          <a:p>
            <a:r>
              <a:rPr lang="as-I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আফরোজা, রংপুর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১০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2793" y="2274838"/>
            <a:ext cx="7278414" cy="23083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 পর্যায়ে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শিক্ষক একটি করে  নমুনা পাতা  দেখাবেন ও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ব্লাকবোর্ডে রূপান্তরিত পাতার  চিত্র আঁকবেন শিক্ষার্থীরা প্রত্যেকে খাতায় রূপান্তরিত পাতার চিত্র অংকন করবে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73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752600" cy="365125"/>
          </a:xfrm>
        </p:spPr>
        <p:txBody>
          <a:bodyPr/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১৭-১০-২০১৪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91000" y="6356350"/>
            <a:ext cx="1828800" cy="365125"/>
          </a:xfrm>
        </p:spPr>
        <p:txBody>
          <a:bodyPr/>
          <a:lstStyle/>
          <a:p>
            <a:r>
              <a:rPr lang="as-I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আফরোজা, রংপুর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১১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4182" y="304800"/>
            <a:ext cx="2154816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জোড়ায় কাজ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7974829"/>
              </p:ext>
            </p:extLst>
          </p:nvPr>
        </p:nvGraphicFramePr>
        <p:xfrm>
          <a:off x="533401" y="1219200"/>
          <a:ext cx="7924802" cy="4495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39047"/>
                <a:gridCol w="1185152"/>
                <a:gridCol w="990600"/>
                <a:gridCol w="1129059"/>
                <a:gridCol w="928341"/>
                <a:gridCol w="858955"/>
                <a:gridCol w="893648"/>
              </a:tblGrid>
              <a:tr h="8991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8991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8991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8991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8991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pic>
        <p:nvPicPr>
          <p:cNvPr id="24" name="Picture 3" descr="C:\Users\User\Desktop\a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10" y="2133600"/>
            <a:ext cx="1905000" cy="855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5" descr="C:\Users\User\Desktop\a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10" y="3048001"/>
            <a:ext cx="1771404" cy="76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C:\Users\User\Desktop\a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36" y="3962400"/>
            <a:ext cx="1898074" cy="83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 descr="C:\Users\User\Desktop\a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81" y="4833830"/>
            <a:ext cx="1911929" cy="881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810000" y="15240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আকর্ষী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24400" y="1528557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কন্টক পত্র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86892" y="1524000"/>
            <a:ext cx="1177636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পতংগ ফাঁদ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64528" y="577334"/>
            <a:ext cx="3117272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সঠিক জায়গায় টিক চিহ্ন দাও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53200" y="1390057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আরোহণে সাহায্য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91200" y="1251558"/>
            <a:ext cx="9906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আমিষের চাহিদা মেটায়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20000" y="15240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আত্নরক্ষা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39000" y="581799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২মি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User\Desktop\a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997" y="3138920"/>
            <a:ext cx="733425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User\Desktop\a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174888"/>
            <a:ext cx="733425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User\Desktop\a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520" y="4907702"/>
            <a:ext cx="733425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Users\User\Desktop\a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787" y="3962400"/>
            <a:ext cx="733425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Users\User\Desktop\a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387" y="4907702"/>
            <a:ext cx="733425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Users\User\Desktop\a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174888"/>
            <a:ext cx="733425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:\Users\User\Desktop\a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787" y="3138919"/>
            <a:ext cx="733425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C:\Users\User\Desktop\a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525" y="4086550"/>
            <a:ext cx="733425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731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9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752600" cy="365125"/>
          </a:xfrm>
        </p:spPr>
        <p:txBody>
          <a:bodyPr/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১৭-১০-২০১৪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91000" y="6356350"/>
            <a:ext cx="1828800" cy="365125"/>
          </a:xfrm>
        </p:spPr>
        <p:txBody>
          <a:bodyPr/>
          <a:lstStyle/>
          <a:p>
            <a:r>
              <a:rPr lang="as-I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আফরোজা, রংপুর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১২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5320" y="304801"/>
            <a:ext cx="1850571" cy="609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8" name="Picture 4" descr="C:\Users\User\Desktop\a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222" y="1066799"/>
            <a:ext cx="5064578" cy="28191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TextBox 5"/>
          <p:cNvSpPr txBox="1"/>
          <p:nvPr/>
        </p:nvSpPr>
        <p:spPr>
          <a:xfrm>
            <a:off x="2471059" y="4138738"/>
            <a:ext cx="3929741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চিত্রের পাতাটি কী ধরণের পাতা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8844" y="4953000"/>
            <a:ext cx="2356756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সাধারণ পাতা </a:t>
            </a:r>
            <a:endParaRPr lang="en-US" sz="28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1601" y="4953000"/>
            <a:ext cx="2743200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খ </a:t>
            </a:r>
            <a:r>
              <a:rPr lang="en-US" sz="28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bn-BD" sz="28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রূপান্তরিত পাতা </a:t>
            </a:r>
            <a:endParaRPr lang="en-US" sz="28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8844" y="5638800"/>
            <a:ext cx="2356756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28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রূপান্তরিত  </a:t>
            </a:r>
            <a:r>
              <a:rPr lang="bn-BD" sz="28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কান্ড </a:t>
            </a:r>
            <a:r>
              <a:rPr lang="en-US" sz="28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81601" y="5619386"/>
            <a:ext cx="2743200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ঘ </a:t>
            </a:r>
            <a:r>
              <a:rPr lang="en-US" sz="28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সাধারণ কান্ড </a:t>
            </a:r>
            <a:endParaRPr lang="en-US" sz="28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30" name="Picture 6" descr="C:\Users\User\Desktop\a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059" y="914401"/>
            <a:ext cx="3548741" cy="29715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6" name="TextBox 15"/>
          <p:cNvSpPr txBox="1"/>
          <p:nvPr/>
        </p:nvSpPr>
        <p:spPr>
          <a:xfrm>
            <a:off x="2105891" y="4138738"/>
            <a:ext cx="444731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চিত্রের পাতা কোন উদ্ভিদের রূপান্তর  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4272" y="4951633"/>
            <a:ext cx="2356756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কলসি উদ্ভিদ  </a:t>
            </a:r>
            <a:endParaRPr lang="en-US" sz="28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53175" y="4923924"/>
            <a:ext cx="2743200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খ </a:t>
            </a:r>
            <a:r>
              <a:rPr lang="en-US" sz="28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খেজুর   </a:t>
            </a:r>
            <a:endParaRPr lang="en-US" sz="28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4272" y="5612458"/>
            <a:ext cx="2356756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28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লেবু  </a:t>
            </a:r>
            <a:r>
              <a:rPr lang="en-US" sz="28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60102" y="5580130"/>
            <a:ext cx="2743200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ঘ </a:t>
            </a:r>
            <a:r>
              <a:rPr lang="en-US" sz="28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ঘৃতকুমারী  </a:t>
            </a:r>
            <a:endParaRPr lang="en-US" sz="28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95500" y="4138738"/>
            <a:ext cx="419100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চিত্রের পাতা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আকৃতি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এরূপ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67270" y="4950266"/>
            <a:ext cx="2356756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বংশ বিস্তার   </a:t>
            </a:r>
            <a:endParaRPr lang="en-US" sz="28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60102" y="5570286"/>
            <a:ext cx="2356756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28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প্রতিরক্ষা   </a:t>
            </a:r>
            <a:endParaRPr lang="en-US" sz="28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67270" y="5580130"/>
            <a:ext cx="2356756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28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খাদ্য সঞ্চয় </a:t>
            </a:r>
            <a:endParaRPr lang="en-US" sz="28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177438" y="4903900"/>
            <a:ext cx="2356756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8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খাদ্য শিকার   </a:t>
            </a:r>
            <a:endParaRPr lang="en-US" sz="28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11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mph" presetSubtype="0" repeatCount="indefinite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xit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8" grpId="2" animBg="1"/>
      <p:bldP spid="9" grpId="0" animBg="1"/>
      <p:bldP spid="9" grpId="1" animBg="1"/>
      <p:bldP spid="10" grpId="0" animBg="1"/>
      <p:bldP spid="10" grpId="1" animBg="1"/>
      <p:bldP spid="16" grpId="0" animBg="1"/>
      <p:bldP spid="16" grpId="1" animBg="1"/>
      <p:bldP spid="14" grpId="0" animBg="1"/>
      <p:bldP spid="14" grpId="1" animBg="1"/>
      <p:bldP spid="14" grpId="2" animBg="1"/>
      <p:bldP spid="15" grpId="0" animBg="1"/>
      <p:bldP spid="15" grpId="1" animBg="1"/>
      <p:bldP spid="17" grpId="0" animBg="1"/>
      <p:bldP spid="17" grpId="1" animBg="1"/>
      <p:bldP spid="18" grpId="0" animBg="1"/>
      <p:bldP spid="18" grpId="1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752600" cy="365125"/>
          </a:xfrm>
        </p:spPr>
        <p:txBody>
          <a:bodyPr/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১৭-১০-২০১৪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91000" y="6356350"/>
            <a:ext cx="1828800" cy="365125"/>
          </a:xfrm>
        </p:spPr>
        <p:txBody>
          <a:bodyPr/>
          <a:lstStyle/>
          <a:p>
            <a:r>
              <a:rPr lang="as-I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আফরোজা, রংপুর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১৩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4200" y="914400"/>
            <a:ext cx="22098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2514600"/>
            <a:ext cx="6705600" cy="156966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আনারস, শিয়াল কাঁটা ,উলটচন্ডাল , আদা,হলুদ ,রসুন  উদ্ভিদের পাতা কোন ধরনের রূপান্তর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কেন রূপান্তর - ছক আকারে লিখে আনবে 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11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752600" cy="365125"/>
          </a:xfrm>
        </p:spPr>
        <p:txBody>
          <a:bodyPr/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১৭-১০-২০১৪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91000" y="6356350"/>
            <a:ext cx="1828800" cy="365125"/>
          </a:xfrm>
        </p:spPr>
        <p:txBody>
          <a:bodyPr/>
          <a:lstStyle/>
          <a:p>
            <a:r>
              <a:rPr lang="as-I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আফরোজা, রংপুর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১৪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2200" y="1905000"/>
            <a:ext cx="3200400" cy="3139321"/>
          </a:xfrm>
          <a:prstGeom prst="rect">
            <a:avLst/>
          </a:prstGeom>
          <a:noFill/>
          <a:ln w="104775" cmpd="tri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গূরুত্বপূর্ণ শব্দ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আকর্ষী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পতংগ ফাঁদ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কন্টক পত্র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শল্কপত্র 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11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752600" cy="365125"/>
          </a:xfrm>
        </p:spPr>
        <p:txBody>
          <a:bodyPr/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১৭-১০-২০১৪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91000" y="6356350"/>
            <a:ext cx="1828800" cy="365125"/>
          </a:xfrm>
        </p:spPr>
        <p:txBody>
          <a:bodyPr/>
          <a:lstStyle/>
          <a:p>
            <a:r>
              <a:rPr lang="as-I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আফরোজা, রংপুর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১৫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C:\Users\User\Desktop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286" y="973282"/>
            <a:ext cx="74676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25486" y="3124200"/>
            <a:ext cx="4267200" cy="935182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1400" b="1" dirty="0" smtClean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1400" b="1" dirty="0">
              <a:ln w="11430"/>
              <a:solidFill>
                <a:srgbClr val="00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09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328" y="3089196"/>
            <a:ext cx="8763000" cy="1077218"/>
          </a:xfrm>
          <a:prstGeom prst="rect">
            <a:avLst/>
          </a:prstGeom>
          <a:solidFill>
            <a:srgbClr val="FCEABC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5426"/>
                </a:solidFill>
                <a:latin typeface="NikoshBAN" pitchFamily="2" charset="0"/>
                <a:cs typeface="NikoshBAN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3200" dirty="0">
              <a:solidFill>
                <a:srgbClr val="00542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500" y="4419600"/>
            <a:ext cx="8763000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জনাব সামসুদ্দিন আহমেদ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তালুকদার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প্রভাষক, টিটিসি, কুমিল্লা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জনাব মো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ঃ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খাদিজা ইয়াসমিন,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সহকার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ি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অধ্যাপক, টিটিসি,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ঢাকা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জনাব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জি,এম রাকিবুল ইসলাম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, প্রভাষক, টিটিসি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, রংপুর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2328" y="1793796"/>
            <a:ext cx="876300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3600" dirty="0">
              <a:solidFill>
                <a:srgbClr val="0033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2800" y="609600"/>
            <a:ext cx="2420228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43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76" y="914400"/>
            <a:ext cx="3707823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00600" y="3131127"/>
            <a:ext cx="3581400" cy="1409700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b="1" dirty="0" smtClean="0">
                <a:ln w="11430"/>
                <a:blipFill>
                  <a:blip r:embed="rId4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শুভেচ্ছা </a:t>
            </a:r>
            <a:endParaRPr lang="en-US" b="1" dirty="0">
              <a:ln w="11430"/>
              <a:blipFill>
                <a:blip r:embed="rId4"/>
                <a:tile tx="0" ty="0" sx="100000" sy="100000" flip="none" algn="tl"/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0650" cmpd="thickThin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" y="6492875"/>
            <a:ext cx="1676400" cy="365125"/>
          </a:xfrm>
        </p:spPr>
        <p:txBody>
          <a:bodyPr/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১৭-১০-২০১৪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86200" y="6356350"/>
            <a:ext cx="2133600" cy="365125"/>
          </a:xfrm>
        </p:spPr>
        <p:txBody>
          <a:bodyPr/>
          <a:lstStyle/>
          <a:p>
            <a:r>
              <a:rPr lang="as-IN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আফরোজা, রংপুর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356350"/>
            <a:ext cx="304800" cy="365125"/>
          </a:xfrm>
        </p:spPr>
        <p:txBody>
          <a:bodyPr/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54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752600" cy="365125"/>
          </a:xfrm>
        </p:spPr>
        <p:txBody>
          <a:bodyPr/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১৭-১০-২০১৪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91000" y="6356350"/>
            <a:ext cx="1828800" cy="365125"/>
          </a:xfrm>
        </p:spPr>
        <p:txBody>
          <a:bodyPr/>
          <a:lstStyle/>
          <a:p>
            <a:r>
              <a:rPr lang="as-I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আফরোজা, রংপুর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34257" y="110670"/>
            <a:ext cx="8852807" cy="6528404"/>
            <a:chOff x="134257" y="110670"/>
            <a:chExt cx="8852807" cy="6528404"/>
          </a:xfrm>
        </p:grpSpPr>
        <p:sp>
          <p:nvSpPr>
            <p:cNvPr id="15" name="TextBox 14"/>
            <p:cNvSpPr txBox="1">
              <a:spLocks noChangeArrowheads="1"/>
            </p:cNvSpPr>
            <p:nvPr/>
          </p:nvSpPr>
          <p:spPr bwMode="auto">
            <a:xfrm>
              <a:off x="3166430" y="1077429"/>
              <a:ext cx="3048000" cy="856513"/>
            </a:xfrm>
            <a:prstGeom prst="round2DiagRect">
              <a:avLst/>
            </a:prstGeom>
            <a:ln>
              <a:noFill/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>
              <a:prstTxWarp prst="textPlain">
                <a:avLst/>
              </a:prstTxWarp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8000" b="1" dirty="0">
                  <a:ln w="11430"/>
                  <a:blipFill>
                    <a:blip r:embed="rId2"/>
                    <a:tile tx="0" ty="0" sx="100000" sy="100000" flip="none" algn="tl"/>
                  </a:blip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8000" b="1" dirty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181600" y="3200400"/>
              <a:ext cx="2507672" cy="1585234"/>
            </a:xfrm>
            <a:prstGeom prst="rect">
              <a:avLst/>
            </a:prstGeom>
            <a:noFill/>
            <a:effectLst/>
          </p:spPr>
          <p:txBody>
            <a:bodyPr wrap="square" rtlCol="0">
              <a:prstTxWarp prst="textPlain">
                <a:avLst/>
              </a:prstTxWarp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bn-BD" b="1" dirty="0" smtClean="0">
                  <a:ln w="11430"/>
                  <a:blipFill>
                    <a:blip r:embed="rId2"/>
                    <a:tile tx="0" ty="0" sx="100000" sy="100000" flip="none" algn="tl"/>
                  </a:blip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আফরোজা নাসরীন সুলতানা </a:t>
              </a:r>
            </a:p>
            <a:p>
              <a:r>
                <a:rPr lang="bn-BD" b="1" dirty="0" smtClean="0">
                  <a:ln w="11430"/>
                  <a:blipFill>
                    <a:blip r:embed="rId2"/>
                    <a:tile tx="0" ty="0" sx="100000" sy="100000" flip="none" algn="tl"/>
                  </a:blip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       সহঃ শিক্ষক</a:t>
              </a:r>
              <a:endParaRPr lang="en-US" b="1" dirty="0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bn-BD" b="1" dirty="0" smtClean="0">
                  <a:ln w="11430"/>
                  <a:blipFill>
                    <a:blip r:embed="rId2"/>
                    <a:tile tx="0" ty="0" sx="100000" sy="100000" flip="none" algn="tl"/>
                  </a:blip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রংপুর জিলা স্কুল, রংপুর ।  </a:t>
              </a:r>
              <a:endParaRPr lang="en-US" b="1" dirty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TextBox 16"/>
            <p:cNvSpPr txBox="1">
              <a:spLocks noChangeArrowheads="1"/>
            </p:cNvSpPr>
            <p:nvPr/>
          </p:nvSpPr>
          <p:spPr bwMode="auto">
            <a:xfrm>
              <a:off x="1600200" y="2961965"/>
              <a:ext cx="2286000" cy="2062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bn-BD" sz="3200" b="1" dirty="0" smtClean="0">
                  <a:ln w="11430"/>
                  <a:blipFill>
                    <a:blip r:embed="rId2"/>
                    <a:tile tx="0" ty="0" sx="100000" sy="100000" flip="none" algn="tl"/>
                  </a:blip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b="1" dirty="0">
                  <a:ln w="11430"/>
                  <a:blipFill>
                    <a:blip r:embed="rId2"/>
                    <a:tile tx="0" ty="0" sx="100000" sy="100000" flip="none" algn="tl"/>
                  </a:blip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বিজ্ঞান</a:t>
              </a:r>
            </a:p>
            <a:p>
              <a:r>
                <a:rPr lang="en-US" sz="3200" b="1" dirty="0" smtClean="0">
                  <a:ln w="11430"/>
                  <a:blipFill>
                    <a:blip r:embed="rId2"/>
                    <a:tile tx="0" ty="0" sx="100000" sy="100000" flip="none" algn="tl"/>
                  </a:blip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7</a:t>
              </a:r>
              <a:r>
                <a:rPr lang="bn-BD" sz="3200" b="1" dirty="0" smtClean="0">
                  <a:ln w="11430"/>
                  <a:blipFill>
                    <a:blip r:embed="rId2"/>
                    <a:tile tx="0" ty="0" sx="100000" sy="100000" flip="none" algn="tl"/>
                  </a:blip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ম শ্রেণি </a:t>
              </a:r>
              <a:endParaRPr lang="en-US" sz="3200" b="1" dirty="0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en-US" sz="3200" b="1" dirty="0" smtClean="0">
                  <a:ln w="11430"/>
                  <a:blipFill>
                    <a:blip r:embed="rId2"/>
                    <a:tile tx="0" ty="0" sx="100000" sy="100000" flip="none" algn="tl"/>
                  </a:blip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3</a:t>
              </a:r>
              <a:r>
                <a:rPr lang="bn-BD" sz="3200" b="1" dirty="0">
                  <a:ln w="11430"/>
                  <a:blipFill>
                    <a:blip r:embed="rId2"/>
                    <a:tile tx="0" ty="0" sx="100000" sy="100000" flip="none" algn="tl"/>
                  </a:blip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য়</a:t>
              </a:r>
              <a:r>
                <a:rPr lang="bn-BD" sz="3200" b="1" dirty="0" smtClean="0">
                  <a:ln w="11430"/>
                  <a:blipFill>
                    <a:blip r:embed="rId2"/>
                    <a:tile tx="0" ty="0" sx="100000" sy="100000" flip="none" algn="tl"/>
                  </a:blip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 অধ্যায় </a:t>
              </a:r>
              <a:endParaRPr lang="bn-BD" sz="3200" b="1" dirty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bn-BD" sz="3200" b="1" dirty="0" smtClean="0">
                  <a:ln w="11430"/>
                  <a:blipFill>
                    <a:blip r:embed="rId2"/>
                    <a:tile tx="0" ty="0" sx="100000" sy="100000" flip="none" algn="tl"/>
                  </a:blip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সময়</a:t>
              </a:r>
              <a:r>
                <a:rPr lang="en-US" sz="3200" b="1" dirty="0" smtClean="0">
                  <a:ln w="11430"/>
                  <a:blipFill>
                    <a:blip r:embed="rId2"/>
                    <a:tile tx="0" ty="0" sx="100000" sy="100000" flip="none" algn="tl"/>
                  </a:blip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: </a:t>
              </a:r>
              <a:r>
                <a:rPr lang="bn-BD" sz="3200" b="1" dirty="0" smtClean="0">
                  <a:ln w="11430"/>
                  <a:blipFill>
                    <a:blip r:embed="rId2"/>
                    <a:tile tx="0" ty="0" sx="100000" sy="100000" flip="none" algn="tl"/>
                  </a:blip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৪</a:t>
              </a:r>
              <a:r>
                <a:rPr lang="en-US" sz="3200" b="1" dirty="0" smtClean="0">
                  <a:ln w="11430"/>
                  <a:blipFill>
                    <a:blip r:embed="rId2"/>
                    <a:tile tx="0" ty="0" sx="100000" sy="100000" flip="none" algn="tl"/>
                  </a:blip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5</a:t>
              </a:r>
              <a:r>
                <a:rPr lang="bn-BD" sz="3200" b="1" dirty="0" smtClean="0">
                  <a:ln w="11430"/>
                  <a:blipFill>
                    <a:blip r:embed="rId2"/>
                    <a:tile tx="0" ty="0" sx="100000" sy="100000" flip="none" algn="tl"/>
                  </a:blip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b="1" dirty="0">
                  <a:ln w="11430"/>
                  <a:blipFill>
                    <a:blip r:embed="rId2"/>
                    <a:tile tx="0" ty="0" sx="100000" sy="100000" flip="none" algn="tl"/>
                  </a:blip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মিনিট</a:t>
              </a:r>
              <a:endParaRPr lang="en-US" sz="3200" b="1" dirty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Chevron 17"/>
            <p:cNvSpPr/>
            <p:nvPr/>
          </p:nvSpPr>
          <p:spPr>
            <a:xfrm rot="5183078">
              <a:off x="4184303" y="3194112"/>
              <a:ext cx="484632" cy="498053"/>
            </a:xfrm>
            <a:prstGeom prst="chevron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Chevron 18"/>
            <p:cNvSpPr/>
            <p:nvPr/>
          </p:nvSpPr>
          <p:spPr>
            <a:xfrm rot="5183078">
              <a:off x="4205751" y="3861587"/>
              <a:ext cx="484632" cy="498053"/>
            </a:xfrm>
            <a:prstGeom prst="chevron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Chevron 19"/>
            <p:cNvSpPr/>
            <p:nvPr/>
          </p:nvSpPr>
          <p:spPr>
            <a:xfrm rot="5183078">
              <a:off x="4205752" y="4431134"/>
              <a:ext cx="484632" cy="498053"/>
            </a:xfrm>
            <a:prstGeom prst="chevron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21" name="Picture 4" descr="C:\Users\User\Desktop\1.bmp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257" y="3133875"/>
              <a:ext cx="762000" cy="3505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4" descr="C:\Users\User\Desktop\1.bmp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229600" y="110670"/>
              <a:ext cx="757464" cy="33324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Picture 2" descr="C:\Users\User\Desktop\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95" b="19883"/>
          <a:stretch/>
        </p:blipFill>
        <p:spPr bwMode="auto">
          <a:xfrm>
            <a:off x="5792481" y="1789026"/>
            <a:ext cx="1297867" cy="148794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73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752600" cy="365125"/>
          </a:xfrm>
        </p:spPr>
        <p:txBody>
          <a:bodyPr/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১৭-১০-২০১৪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91000" y="6356350"/>
            <a:ext cx="1828800" cy="365125"/>
          </a:xfrm>
        </p:spPr>
        <p:txBody>
          <a:bodyPr/>
          <a:lstStyle/>
          <a:p>
            <a:r>
              <a:rPr lang="as-I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আফরোজা, রংপুর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 descr="C:\Users\User\Desktop\a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1607778"/>
            <a:ext cx="5638800" cy="395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a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19200"/>
            <a:ext cx="5943601" cy="434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731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752600" cy="365125"/>
          </a:xfrm>
        </p:spPr>
        <p:txBody>
          <a:bodyPr/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১৭-১০-২০১৪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91000" y="6356350"/>
            <a:ext cx="1828800" cy="365125"/>
          </a:xfrm>
        </p:spPr>
        <p:txBody>
          <a:bodyPr/>
          <a:lstStyle/>
          <a:p>
            <a:r>
              <a:rPr lang="as-I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আফরোজা, রংপুর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1" name="Picture 3" descr="C:\Users\User\Desktop\a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296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80655" y="2667000"/>
            <a:ext cx="7086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রূপান্তরিত পাতা 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31681" y="5805714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বিজ্ঞান- পৃষ্ঠা 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8</a:t>
            </a:r>
            <a:r>
              <a:rPr lang="bn-BD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৮ </a:t>
            </a:r>
            <a:endParaRPr lang="en-US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73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752600" cy="365125"/>
          </a:xfrm>
        </p:spPr>
        <p:txBody>
          <a:bodyPr/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১৭-১০-২০১৪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91000" y="6356350"/>
            <a:ext cx="1828800" cy="365125"/>
          </a:xfrm>
        </p:spPr>
        <p:txBody>
          <a:bodyPr/>
          <a:lstStyle/>
          <a:p>
            <a:r>
              <a:rPr lang="as-I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আফরোজা, রংপুর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38200" y="929347"/>
            <a:ext cx="6858000" cy="3947453"/>
            <a:chOff x="838200" y="929347"/>
            <a:chExt cx="6858000" cy="3947453"/>
          </a:xfrm>
        </p:grpSpPr>
        <p:sp>
          <p:nvSpPr>
            <p:cNvPr id="5" name="TextBox 4"/>
            <p:cNvSpPr txBox="1"/>
            <p:nvPr/>
          </p:nvSpPr>
          <p:spPr>
            <a:xfrm>
              <a:off x="3276600" y="1066800"/>
              <a:ext cx="1752600" cy="715695"/>
            </a:xfrm>
            <a:prstGeom prst="round2DiagRect">
              <a:avLst/>
            </a:prstGeom>
            <a:noFill/>
          </p:spPr>
          <p:txBody>
            <a:bodyPr wrap="square" rtlCol="0">
              <a:prstTxWarp prst="textCanUp">
                <a:avLst/>
              </a:prstTxWarp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bn-BD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শিখনফল </a:t>
              </a:r>
              <a:endPara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38200" y="2362200"/>
              <a:ext cx="6858000" cy="2514600"/>
            </a:xfrm>
            <a:prstGeom prst="round2Diag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এ পাঠ শেষে শিক্ষার্থীরা --- </a:t>
              </a:r>
            </a:p>
            <a:p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১ রূপান্তরিত পাতা কী তা </a:t>
              </a:r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বর্ণনা</a:t>
              </a:r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 পারবে  </a:t>
              </a:r>
            </a:p>
            <a:p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২ রূপান্তরিত পাতার গঠন ব্যাখ্যা করতে </a:t>
              </a:r>
              <a:r>
                <a:rPr lang="bn-BD" smtClean="0">
                  <a:latin typeface="NikoshBAN" pitchFamily="2" charset="0"/>
                  <a:cs typeface="NikoshBAN" pitchFamily="2" charset="0"/>
                </a:rPr>
                <a:t>পারবে  </a:t>
              </a:r>
              <a:endParaRPr lang="bn-BD" dirty="0" smtClean="0">
                <a:latin typeface="NikoshBAN" pitchFamily="2" charset="0"/>
                <a:cs typeface="NikoshBAN" pitchFamily="2" charset="0"/>
              </a:endParaRPr>
            </a:p>
            <a:p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৩ </a:t>
              </a:r>
              <a:r>
                <a:rPr lang="bn-BD" dirty="0">
                  <a:latin typeface="NikoshBAN" pitchFamily="2" charset="0"/>
                  <a:cs typeface="NikoshBAN" pitchFamily="2" charset="0"/>
                </a:rPr>
                <a:t>রূপান্তরিত পাতার </a:t>
              </a:r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 চিত্র অংকন  করতে পারবে । 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Round Diagonal Corner Rectangle 6"/>
            <p:cNvSpPr/>
            <p:nvPr/>
          </p:nvSpPr>
          <p:spPr>
            <a:xfrm>
              <a:off x="2895600" y="929347"/>
              <a:ext cx="2590800" cy="990600"/>
            </a:xfrm>
            <a:prstGeom prst="round2DiagRect">
              <a:avLst/>
            </a:prstGeom>
            <a:noFill/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0973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752600" cy="365125"/>
          </a:xfrm>
        </p:spPr>
        <p:txBody>
          <a:bodyPr/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১৭-১০-২০১৪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91000" y="6356350"/>
            <a:ext cx="1828800" cy="365125"/>
          </a:xfrm>
        </p:spPr>
        <p:txBody>
          <a:bodyPr/>
          <a:lstStyle/>
          <a:p>
            <a:r>
              <a:rPr lang="as-I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আফরোজা, রংপুর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3" descr="C:\Users\User\Desktop\a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17074"/>
            <a:ext cx="30099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User\Desktop\a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1600201"/>
            <a:ext cx="34290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25336" y="457200"/>
            <a:ext cx="5129645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চিত্রের পাতা দুটি দেখতে কী একরকম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199" y="5486400"/>
            <a:ext cx="7315201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বিশেষ কাজ (</a:t>
            </a:r>
            <a:r>
              <a:rPr lang="bn-BD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আরোহণে সাহায্য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) করার জন্য পাতার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রূপ পরিবর্তিত হয়েছে 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2057401" y="1663181"/>
            <a:ext cx="4381500" cy="3425533"/>
            <a:chOff x="2286001" y="1311622"/>
            <a:chExt cx="3484418" cy="3425533"/>
          </a:xfrm>
        </p:grpSpPr>
        <p:pic>
          <p:nvPicPr>
            <p:cNvPr id="37" name="Picture 3" descr="C:\Users\User\Desktop\aa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1" y="1612955"/>
              <a:ext cx="3429000" cy="3124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8" name="Group 37"/>
            <p:cNvGrpSpPr/>
            <p:nvPr/>
          </p:nvGrpSpPr>
          <p:grpSpPr>
            <a:xfrm>
              <a:off x="3810001" y="1311622"/>
              <a:ext cx="1960418" cy="3246521"/>
              <a:chOff x="6331527" y="1330037"/>
              <a:chExt cx="1960418" cy="3246521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6331527" y="1330037"/>
                <a:ext cx="1960418" cy="2064326"/>
                <a:chOff x="7162800" y="1517074"/>
                <a:chExt cx="1960418" cy="2064326"/>
              </a:xfrm>
            </p:grpSpPr>
            <p:cxnSp>
              <p:nvCxnSpPr>
                <p:cNvPr id="42" name="Straight Connector 41"/>
                <p:cNvCxnSpPr/>
                <p:nvPr/>
              </p:nvCxnSpPr>
              <p:spPr>
                <a:xfrm>
                  <a:off x="7162800" y="1517074"/>
                  <a:ext cx="1524000" cy="206432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>
                  <a:off x="7370618" y="1517074"/>
                  <a:ext cx="1524000" cy="206432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>
                  <a:off x="7578436" y="1517074"/>
                  <a:ext cx="1524000" cy="206432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>
                  <a:off x="7786254" y="1517074"/>
                  <a:ext cx="1316182" cy="175952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flipV="1">
                  <a:off x="7370618" y="1600201"/>
                  <a:ext cx="762000" cy="45719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flipV="1">
                  <a:off x="7523018" y="1752601"/>
                  <a:ext cx="762000" cy="45719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 flipV="1">
                  <a:off x="7675418" y="1905001"/>
                  <a:ext cx="762000" cy="45719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 flipV="1">
                  <a:off x="7751618" y="2057403"/>
                  <a:ext cx="838200" cy="49183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 flipV="1">
                  <a:off x="7751618" y="2209803"/>
                  <a:ext cx="990600" cy="61424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 flipV="1">
                  <a:off x="7924800" y="2362202"/>
                  <a:ext cx="969818" cy="61424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 flipV="1">
                  <a:off x="8056418" y="2514602"/>
                  <a:ext cx="933451" cy="61889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 flipV="1">
                  <a:off x="8208818" y="2676296"/>
                  <a:ext cx="914400" cy="60030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0" name="Straight Connector 39"/>
              <p:cNvCxnSpPr/>
              <p:nvPr/>
            </p:nvCxnSpPr>
            <p:spPr>
              <a:xfrm>
                <a:off x="7396595" y="2789411"/>
                <a:ext cx="19050" cy="1782589"/>
              </a:xfrm>
              <a:prstGeom prst="line">
                <a:avLst/>
              </a:prstGeom>
              <a:ln w="666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flipH="1">
                <a:off x="6944590" y="4576558"/>
                <a:ext cx="890155" cy="0"/>
              </a:xfrm>
              <a:prstGeom prst="line">
                <a:avLst/>
              </a:prstGeom>
              <a:ln w="666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7" name="TextBox 26"/>
          <p:cNvSpPr txBox="1"/>
          <p:nvPr/>
        </p:nvSpPr>
        <p:spPr>
          <a:xfrm>
            <a:off x="2030491" y="482874"/>
            <a:ext cx="4717876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চিত্রের পাতাটি কেন এমন হয়েছে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79754" y="457199"/>
            <a:ext cx="2419350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রূপান্তরিত পাতা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731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27" grpId="1" animBg="1"/>
      <p:bldP spid="27" grpId="2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752600" cy="365125"/>
          </a:xfrm>
        </p:spPr>
        <p:txBody>
          <a:bodyPr/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১৭-১০-২০১৪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91000" y="6356350"/>
            <a:ext cx="1828800" cy="365125"/>
          </a:xfrm>
        </p:spPr>
        <p:txBody>
          <a:bodyPr/>
          <a:lstStyle/>
          <a:p>
            <a:r>
              <a:rPr lang="as-I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আফরোজা, রংপুর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৮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157844" y="499638"/>
            <a:ext cx="48006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চিত্রের গাছের পাতা দেখতে কেমন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73125" y="457758"/>
            <a:ext cx="7078436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চিত্রের গাছের পাতাগুলো কেন প্যাঁচানো স্প্রিং এর মত 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693479" y="536786"/>
            <a:ext cx="5922757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আরোহণের জন্য রূপান্তরিত পাতা(পত্র আকর্ষি )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3" name="Picture 5" descr="C:\Users\User\Desktop\a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964" y="1295400"/>
            <a:ext cx="6972300" cy="4267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0" name="TextBox 9"/>
          <p:cNvSpPr txBox="1"/>
          <p:nvPr/>
        </p:nvSpPr>
        <p:spPr>
          <a:xfrm>
            <a:off x="1883475" y="5835133"/>
            <a:ext cx="5355277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পাতার শীর্ষভাগ  প্যাঁচানো স্প্রিং এর মত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85886" y="5835133"/>
            <a:ext cx="2452914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আরোহণের জন্য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4" name="Picture 6" descr="C:\Users\User\Desktop\a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103" y="1219200"/>
            <a:ext cx="5943601" cy="434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Box 54"/>
          <p:cNvSpPr txBox="1"/>
          <p:nvPr/>
        </p:nvSpPr>
        <p:spPr>
          <a:xfrm>
            <a:off x="2372591" y="472211"/>
            <a:ext cx="48006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চিত্রের গাছের পাতা দেখতে কেমন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629891" y="5562599"/>
            <a:ext cx="22860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পুরু ও রসালো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558336" y="501759"/>
            <a:ext cx="60579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চিত্রের গাছের পাতাগুলো পুরু ও রসালো কেন 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545773" y="5590308"/>
            <a:ext cx="3931227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পাতায় </a:t>
            </a:r>
            <a:r>
              <a:rPr lang="bn-BD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খাদ্য জমা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রাখার জন্য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318903" y="472211"/>
            <a:ext cx="457200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খাদ্য সঞ্চয়ের জন্য রূপান্তরিত পাতা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0" name="Picture 3" descr="C:\Users\User\Desktop\a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271" y="1302327"/>
            <a:ext cx="6151418" cy="41147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1" name="Oval 60"/>
          <p:cNvSpPr/>
          <p:nvPr/>
        </p:nvSpPr>
        <p:spPr>
          <a:xfrm>
            <a:off x="6777471" y="4274127"/>
            <a:ext cx="76200" cy="7909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2" name="Picture 3" descr="C:\Users\User\Desktop\aa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06" t="32388" r="17786" b="52435"/>
          <a:stretch/>
        </p:blipFill>
        <p:spPr bwMode="auto">
          <a:xfrm>
            <a:off x="3805671" y="3131127"/>
            <a:ext cx="976746" cy="937563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isometricOffAxis1To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TextBox 62"/>
          <p:cNvSpPr txBox="1"/>
          <p:nvPr/>
        </p:nvSpPr>
        <p:spPr>
          <a:xfrm>
            <a:off x="2486891" y="385022"/>
            <a:ext cx="4582391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চিত্রের পাতাগুলো দেখতে কেমন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422939" y="5714999"/>
            <a:ext cx="2802082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কলস বা থলের ন্যায়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023628" y="496031"/>
            <a:ext cx="516255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চিত্রটি ভালভাবে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লক্ষ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কর কী দেখছ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052079" y="5714999"/>
            <a:ext cx="7543801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কলসের ভিতর পোকামাকড় ঢুকলে কলসির </a:t>
            </a:r>
            <a:r>
              <a:rPr lang="bn-BD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ঢাকনা বন্ধ </a:t>
            </a:r>
            <a:endParaRPr lang="en-US" sz="32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191663" y="533915"/>
            <a:ext cx="6415521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আমিষ জাতীয় খাদ্যের জন্য রূপান্তরিত পাতা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(পতংগ ফাঁদ)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8" name="Picture 4" descr="C:\Users\User\Desktop\aa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982" y="1600200"/>
            <a:ext cx="7172325" cy="3352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9" name="TextBox 68"/>
          <p:cNvSpPr txBox="1"/>
          <p:nvPr/>
        </p:nvSpPr>
        <p:spPr>
          <a:xfrm>
            <a:off x="2144857" y="590491"/>
            <a:ext cx="48006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চিত্রের গাছের পাতা দেখতে কেমন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461607" y="490754"/>
            <a:ext cx="403860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প্রজননের জন্য রূপান্তরিত পাতা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27982" y="5691330"/>
            <a:ext cx="77724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পাতার </a:t>
            </a:r>
            <a:r>
              <a:rPr lang="bn-BD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কিনার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থেকে </a:t>
            </a:r>
            <a:r>
              <a:rPr lang="bn-BD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কুঁড়ি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গজায় । </a:t>
            </a:r>
            <a:r>
              <a:rPr lang="bn-BD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মুক্ত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স্বাধীন </a:t>
            </a:r>
            <a:r>
              <a:rPr lang="bn-BD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জন্ম  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9" name="Picture 4" descr="C:\Users\User\Desktop\aa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62508"/>
            <a:ext cx="5638800" cy="3800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0" name="TextBox 29"/>
          <p:cNvSpPr txBox="1"/>
          <p:nvPr/>
        </p:nvSpPr>
        <p:spPr>
          <a:xfrm>
            <a:off x="2302019" y="464870"/>
            <a:ext cx="3844203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চিত্রের পাতা কেমন দেখতে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61879" y="5714999"/>
            <a:ext cx="3124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পাতা কাঁটায় রূপান্তরিত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520876" y="472540"/>
            <a:ext cx="3406487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পাতার কেন এই রূপান্তর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741450" y="5714998"/>
            <a:ext cx="606288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গাছকে </a:t>
            </a:r>
            <a:r>
              <a:rPr lang="bn-BD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জীবজন্তুর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হাত থেকে </a:t>
            </a:r>
            <a:r>
              <a:rPr lang="bn-BD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রক্ষা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করার জন্য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483859" y="472540"/>
            <a:ext cx="414857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আত্নরক্ষার জন্য রূপান্তরিত পাতা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479098" y="480210"/>
            <a:ext cx="3844203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চিত্রের পাতা কেমন দেখতে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109154" y="5486400"/>
            <a:ext cx="3355182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পাতা পাতলা আঁশের ন্যায়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697955" y="487880"/>
            <a:ext cx="3406487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পাতার কেন এই রূপান্তর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489039" y="5486400"/>
            <a:ext cx="606288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খাদ্য সঞ্চয় ওকাক্ষিক মুকুলকে </a:t>
            </a:r>
            <a:r>
              <a:rPr lang="bn-BD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রক্ষা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করার জন্য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606963" y="445225"/>
            <a:ext cx="5902361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খাদ্য সঞ্চয় এর  জন্য রূপান্তরিত পাতা(শল্কপত্র )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3" name="Picture 7" descr="C:\Users\User\Desktop\aa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552" y="1676400"/>
            <a:ext cx="3145848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3" descr="C:\Users\User\Desktop\aa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76400"/>
            <a:ext cx="3050597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80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81481E-6 C -0.01493 -0.00348 -0.02656 -0.01575 -0.04097 -0.02014 C -0.04809 -0.02963 -0.03923 -0.01922 -0.05 -0.02639 C -0.05121 -0.02732 -0.05191 -0.0294 -0.05312 -0.03033 C -0.05521 -0.03195 -0.0618 -0.03357 -0.06371 -0.03426 C -0.07031 -0.04028 -0.07795 -0.04352 -0.08489 -0.04862 C -0.09427 -0.05533 -0.09635 -0.05996 -0.10607 -0.06274 C -0.11528 -0.072 -0.12517 -0.07639 -0.13646 -0.07871 C -0.17239 -0.09538 -0.20937 -0.10533 -0.24705 -0.11112 C -0.25868 -0.11644 -0.25 -0.1132 -0.2743 -0.1132 " pathEditMode="relative" rAng="0" ptsTypes="fffffffffA">
                                      <p:cBhvr>
                                        <p:cTn id="127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15" y="-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10" grpId="0" animBg="1"/>
      <p:bldP spid="10" grpId="1" animBg="1"/>
      <p:bldP spid="11" grpId="0" animBg="1"/>
      <p:bldP spid="11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1" grpId="0" animBg="1"/>
      <p:bldP spid="61" grpId="1" animBg="1"/>
      <p:bldP spid="61" grpId="2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30" grpId="0" animBg="1"/>
      <p:bldP spid="30" grpId="1" animBg="1"/>
      <p:bldP spid="31" grpId="0" animBg="1"/>
      <p:bldP spid="31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752600" cy="365125"/>
          </a:xfrm>
        </p:spPr>
        <p:txBody>
          <a:bodyPr/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১৭-১০-২০১৪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91000" y="6356350"/>
            <a:ext cx="1828800" cy="365125"/>
          </a:xfrm>
        </p:spPr>
        <p:txBody>
          <a:bodyPr/>
          <a:lstStyle/>
          <a:p>
            <a:r>
              <a:rPr lang="as-I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আফরোজা, রংপুর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৯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 descr="C:\Users\User\Desktop\a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600200"/>
            <a:ext cx="6181724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9" name="Picture 5" descr="C:\Users\User\Desktop\a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600200"/>
            <a:ext cx="6181724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6" name="Picture 2" descr="C:\Users\User\Desktop\Leaf\images (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600201"/>
            <a:ext cx="6181724" cy="37892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3" descr="C:\Users\User\Desktop\Leaf\images (4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600200"/>
            <a:ext cx="6181723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TextBox 5"/>
          <p:cNvSpPr txBox="1"/>
          <p:nvPr/>
        </p:nvSpPr>
        <p:spPr>
          <a:xfrm>
            <a:off x="707924" y="625541"/>
            <a:ext cx="754380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চিত্রগুলো দেখে রূপান্তরিত পাতার নাম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এবং রূপান্ত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6" descr="C:\Users\User\Desktop\Leaf\images (1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0"/>
            <a:ext cx="6181723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TextBox 6"/>
          <p:cNvSpPr txBox="1"/>
          <p:nvPr/>
        </p:nvSpPr>
        <p:spPr>
          <a:xfrm>
            <a:off x="1285224" y="5715000"/>
            <a:ext cx="6700837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পতঙ্গ ফাঁদ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3200" dirty="0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আমিষের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চাহিদা মেটানোর জন্য রূপান্তর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45092" y="5715000"/>
            <a:ext cx="11811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শল্কপত্র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95600" y="5791200"/>
            <a:ext cx="44196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আকর্ষি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bn-BD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অবলম্বনের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জন্য রূপান্তর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1" y="5742709"/>
            <a:ext cx="78486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প্রজনন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, কুঁড়ির মাধ্যমে </a:t>
            </a:r>
            <a:r>
              <a:rPr lang="bn-BD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নতুন উদ্ভিদের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জন্ম দেয়ার জন্য রূপান্তর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731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</TotalTime>
  <Words>886</Words>
  <Application>Microsoft Office PowerPoint</Application>
  <PresentationFormat>On-screen Show (4:3)</PresentationFormat>
  <Paragraphs>162</Paragraphs>
  <Slides>16</Slides>
  <Notes>10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Science,class 7</dc:subject>
  <dc:creator>Afroza nasreen sultana</dc:creator>
  <cp:lastModifiedBy>HP</cp:lastModifiedBy>
  <cp:revision>34</cp:revision>
  <dcterms:created xsi:type="dcterms:W3CDTF">2006-08-16T00:00:00Z</dcterms:created>
  <dcterms:modified xsi:type="dcterms:W3CDTF">2016-08-10T04:08:30Z</dcterms:modified>
</cp:coreProperties>
</file>